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ans 3"/>
      <p:regular r:id="rId17"/>
    </p:embeddedFont>
    <p:embeddedFont>
      <p:font typeface="Source Sans 3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Automatic Water Level Controller with Mobile App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IoT-Based Smart Water Management System | Real-time Monitoring | Automatic Control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250" y="527209"/>
            <a:ext cx="6861572" cy="562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Future Development Roadmap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69250" y="1471970"/>
            <a:ext cx="1329189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We're committed to continuous innovation, with exciting enhancements planned to deliver even greater value and functionality to our users.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303770" y="1992868"/>
            <a:ext cx="22860" cy="5709523"/>
          </a:xfrm>
          <a:prstGeom prst="roundRect">
            <a:avLst>
              <a:gd name="adj" fmla="val 351322"/>
            </a:avLst>
          </a:prstGeom>
          <a:solidFill>
            <a:srgbClr val="DFB8D1"/>
          </a:solidFill>
          <a:ln/>
        </p:spPr>
      </p:sp>
      <p:sp>
        <p:nvSpPr>
          <p:cNvPr id="5" name="Shape 3"/>
          <p:cNvSpPr/>
          <p:nvPr/>
        </p:nvSpPr>
        <p:spPr>
          <a:xfrm>
            <a:off x="6549330" y="2196465"/>
            <a:ext cx="573643" cy="22860"/>
          </a:xfrm>
          <a:prstGeom prst="roundRect">
            <a:avLst>
              <a:gd name="adj" fmla="val 351322"/>
            </a:avLst>
          </a:prstGeom>
          <a:solidFill>
            <a:srgbClr val="DFB8D1"/>
          </a:solidFill>
          <a:ln/>
        </p:spPr>
      </p:sp>
      <p:sp>
        <p:nvSpPr>
          <p:cNvPr id="6" name="Shape 4"/>
          <p:cNvSpPr/>
          <p:nvPr/>
        </p:nvSpPr>
        <p:spPr>
          <a:xfrm>
            <a:off x="7100114" y="1992868"/>
            <a:ext cx="430173" cy="430173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180183" y="2039183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4109561" y="2058591"/>
            <a:ext cx="224956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Water Analytics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69250" y="2454354"/>
            <a:ext cx="568987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consumption tracking and usage pattern analysis with insights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507426" y="3343751"/>
            <a:ext cx="573643" cy="22860"/>
          </a:xfrm>
          <a:prstGeom prst="roundRect">
            <a:avLst>
              <a:gd name="adj" fmla="val 351322"/>
            </a:avLst>
          </a:prstGeom>
          <a:solidFill>
            <a:srgbClr val="DFB8D1"/>
          </a:solidFill>
          <a:ln/>
        </p:spPr>
      </p:sp>
      <p:sp>
        <p:nvSpPr>
          <p:cNvPr id="11" name="Shape 9"/>
          <p:cNvSpPr/>
          <p:nvPr/>
        </p:nvSpPr>
        <p:spPr>
          <a:xfrm>
            <a:off x="7100114" y="3140154"/>
            <a:ext cx="430173" cy="430173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7180183" y="3186470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8271272" y="3205877"/>
            <a:ext cx="265890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Predictive Maintenance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8271272" y="3601641"/>
            <a:ext cx="568987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AI-powered alerts anticipating equipment issues before they occur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6549330" y="4332684"/>
            <a:ext cx="573643" cy="22860"/>
          </a:xfrm>
          <a:prstGeom prst="roundRect">
            <a:avLst>
              <a:gd name="adj" fmla="val 351322"/>
            </a:avLst>
          </a:prstGeom>
          <a:solidFill>
            <a:srgbClr val="DFB8D1"/>
          </a:solidFill>
          <a:ln/>
        </p:spPr>
      </p:sp>
      <p:sp>
        <p:nvSpPr>
          <p:cNvPr id="16" name="Shape 14"/>
          <p:cNvSpPr/>
          <p:nvPr/>
        </p:nvSpPr>
        <p:spPr>
          <a:xfrm>
            <a:off x="7100114" y="4129088"/>
            <a:ext cx="430173" cy="430173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180183" y="4175403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4109561" y="4194810"/>
            <a:ext cx="224956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Voice Control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669250" y="4590574"/>
            <a:ext cx="568987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Integration with Alexa, Google Assistant, and other voice platforms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507426" y="5321617"/>
            <a:ext cx="573643" cy="22860"/>
          </a:xfrm>
          <a:prstGeom prst="roundRect">
            <a:avLst>
              <a:gd name="adj" fmla="val 351322"/>
            </a:avLst>
          </a:prstGeom>
          <a:solidFill>
            <a:srgbClr val="DFB8D1"/>
          </a:solidFill>
          <a:ln/>
        </p:spPr>
      </p:sp>
      <p:sp>
        <p:nvSpPr>
          <p:cNvPr id="21" name="Shape 19"/>
          <p:cNvSpPr/>
          <p:nvPr/>
        </p:nvSpPr>
        <p:spPr>
          <a:xfrm>
            <a:off x="7100114" y="5118021"/>
            <a:ext cx="430173" cy="430173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180183" y="5164336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8271272" y="5183743"/>
            <a:ext cx="224956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Multi-tank Support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271272" y="5579507"/>
            <a:ext cx="568987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Manage multiple water tanks from a unified dashboard interface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6549330" y="6310551"/>
            <a:ext cx="573643" cy="22860"/>
          </a:xfrm>
          <a:prstGeom prst="roundRect">
            <a:avLst>
              <a:gd name="adj" fmla="val 351322"/>
            </a:avLst>
          </a:prstGeom>
          <a:solidFill>
            <a:srgbClr val="DFB8D1"/>
          </a:solidFill>
          <a:ln/>
        </p:spPr>
      </p:sp>
      <p:sp>
        <p:nvSpPr>
          <p:cNvPr id="26" name="Shape 24"/>
          <p:cNvSpPr/>
          <p:nvPr/>
        </p:nvSpPr>
        <p:spPr>
          <a:xfrm>
            <a:off x="7100114" y="6106954"/>
            <a:ext cx="430173" cy="430173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180183" y="6153269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28" name="Text 26"/>
          <p:cNvSpPr/>
          <p:nvPr/>
        </p:nvSpPr>
        <p:spPr>
          <a:xfrm>
            <a:off x="4109561" y="6172676"/>
            <a:ext cx="224956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Quality Monitoring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669250" y="6568440"/>
            <a:ext cx="568987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Additional sensors for pH, TDS, and water quality parameters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141" y="589121"/>
            <a:ext cx="8660011" cy="629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The Water Management Challenge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49141" y="1646634"/>
            <a:ext cx="1313211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manual water tank monitoring creates significant inefficiencies and costs for property owners across residential and commercial settings.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141" y="2572226"/>
            <a:ext cx="6459022" cy="2427089"/>
          </a:xfrm>
          <a:prstGeom prst="roundRect">
            <a:avLst>
              <a:gd name="adj" fmla="val 370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70717" y="2793802"/>
            <a:ext cx="642104" cy="642104"/>
          </a:xfrm>
          <a:prstGeom prst="roundRect">
            <a:avLst>
              <a:gd name="adj" fmla="val 14239260"/>
            </a:avLst>
          </a:prstGeom>
          <a:solidFill>
            <a:srgbClr val="E851B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47286" y="2970252"/>
            <a:ext cx="288965" cy="28896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0717" y="3649861"/>
            <a:ext cx="3161824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Inconvenient Monitoring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70717" y="4092893"/>
            <a:ext cx="601587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 tank checks are time-consuming and unreliable, requiring constant vigilance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2118" y="2572226"/>
            <a:ext cx="6459141" cy="2427089"/>
          </a:xfrm>
          <a:prstGeom prst="roundRect">
            <a:avLst>
              <a:gd name="adj" fmla="val 370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43693" y="2793802"/>
            <a:ext cx="642104" cy="642104"/>
          </a:xfrm>
          <a:prstGeom prst="roundRect">
            <a:avLst>
              <a:gd name="adj" fmla="val 14239260"/>
            </a:avLst>
          </a:prstGeom>
          <a:solidFill>
            <a:srgbClr val="E851B2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0263" y="2970252"/>
            <a:ext cx="288965" cy="28896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43693" y="3649861"/>
            <a:ext cx="251841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30% Water Wastage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43693" y="4092893"/>
            <a:ext cx="601599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Pump overrun leads to tank overflow, wasting precious water resources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49141" y="5213271"/>
            <a:ext cx="6459022" cy="2427089"/>
          </a:xfrm>
          <a:prstGeom prst="roundRect">
            <a:avLst>
              <a:gd name="adj" fmla="val 370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70717" y="5434846"/>
            <a:ext cx="642104" cy="642104"/>
          </a:xfrm>
          <a:prstGeom prst="roundRect">
            <a:avLst>
              <a:gd name="adj" fmla="val 14239260"/>
            </a:avLst>
          </a:prstGeom>
          <a:solidFill>
            <a:srgbClr val="E851B2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7286" y="5611297"/>
            <a:ext cx="288965" cy="28896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0717" y="6290905"/>
            <a:ext cx="251841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High Energy Costs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70717" y="6733937"/>
            <a:ext cx="601587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Unnecessary pump operation drives up electricity bills significantly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422118" y="5213271"/>
            <a:ext cx="6459141" cy="2427089"/>
          </a:xfrm>
          <a:prstGeom prst="roundRect">
            <a:avLst>
              <a:gd name="adj" fmla="val 3704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43693" y="5434846"/>
            <a:ext cx="642104" cy="642104"/>
          </a:xfrm>
          <a:prstGeom prst="roundRect">
            <a:avLst>
              <a:gd name="adj" fmla="val 14239260"/>
            </a:avLst>
          </a:prstGeom>
          <a:solidFill>
            <a:srgbClr val="E851B2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0263" y="5611297"/>
            <a:ext cx="288965" cy="28896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43693" y="6290905"/>
            <a:ext cx="251841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Equipment Damage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43693" y="6733937"/>
            <a:ext cx="601599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Dry running destroys pump motors, resulting in expensive repairs and replacements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0679" y="681633"/>
            <a:ext cx="7008138" cy="56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 Growing Market Opportunity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70679" y="1704975"/>
            <a:ext cx="4494609" cy="1533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smart water management sector is experiencing explosive growth, driven by rising utility costs and sustainability concerns. With 70% of households still relying on outdated manual systems, there's enormous potential for disruption.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0679" y="3549729"/>
            <a:ext cx="4494609" cy="632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$21.4B</a:t>
            </a:r>
            <a:endParaRPr lang="en-US" sz="4950" dirty="0"/>
          </a:p>
        </p:txBody>
      </p:sp>
      <p:sp>
        <p:nvSpPr>
          <p:cNvPr id="6" name="Text 3"/>
          <p:cNvSpPr/>
          <p:nvPr/>
        </p:nvSpPr>
        <p:spPr>
          <a:xfrm>
            <a:off x="1790700" y="4421505"/>
            <a:ext cx="225456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Market Size by 2028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0679" y="4894897"/>
            <a:ext cx="449460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Projected global smart water management value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70679" y="5680591"/>
            <a:ext cx="4494609" cy="632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4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70%</a:t>
            </a:r>
            <a:endParaRPr lang="en-US" sz="4950" dirty="0"/>
          </a:p>
        </p:txBody>
      </p:sp>
      <p:sp>
        <p:nvSpPr>
          <p:cNvPr id="9" name="Text 6"/>
          <p:cNvSpPr/>
          <p:nvPr/>
        </p:nvSpPr>
        <p:spPr>
          <a:xfrm>
            <a:off x="1790700" y="6552367"/>
            <a:ext cx="225456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Manual Systems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70679" y="7025759"/>
            <a:ext cx="449460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Households still using traditional monitoring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5640348" y="1724144"/>
            <a:ext cx="225456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Target Markets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640348" y="2197537"/>
            <a:ext cx="284059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Residential homes and apartments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5640348" y="2877979"/>
            <a:ext cx="284059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Hotels and hospitality venues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5640348" y="3251716"/>
            <a:ext cx="284059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Hospitals and healthcare facilities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5640348" y="3932158"/>
            <a:ext cx="2840593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Industrial and commercial properties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618" y="763429"/>
            <a:ext cx="10770037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Intelligent Automation Meets User Control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4618" y="1828800"/>
            <a:ext cx="13121164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solution combines fully automatic operation with flexible manual control, giving users complete peace of mind whilst maintaining full authority over their water systems.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4618" y="3084552"/>
            <a:ext cx="4229933" cy="1921312"/>
          </a:xfrm>
          <a:prstGeom prst="roundRect">
            <a:avLst>
              <a:gd name="adj" fmla="val 761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54618" y="3054072"/>
            <a:ext cx="4229933" cy="121920"/>
          </a:xfrm>
          <a:prstGeom prst="roundRect">
            <a:avLst>
              <a:gd name="adj" fmla="val 74279"/>
            </a:avLst>
          </a:prstGeom>
          <a:solidFill>
            <a:srgbClr val="E851B2"/>
          </a:solidFill>
          <a:ln/>
        </p:spPr>
      </p:sp>
      <p:sp>
        <p:nvSpPr>
          <p:cNvPr id="6" name="Shape 4"/>
          <p:cNvSpPr/>
          <p:nvPr/>
        </p:nvSpPr>
        <p:spPr>
          <a:xfrm>
            <a:off x="2546092" y="2761178"/>
            <a:ext cx="646867" cy="646867"/>
          </a:xfrm>
          <a:prstGeom prst="roundRect">
            <a:avLst>
              <a:gd name="adj" fmla="val 141358"/>
            </a:avLst>
          </a:prstGeom>
          <a:solidFill>
            <a:srgbClr val="E851B2"/>
          </a:solidFill>
          <a:ln/>
        </p:spPr>
      </p:sp>
      <p:sp>
        <p:nvSpPr>
          <p:cNvPr id="7" name="Text 5"/>
          <p:cNvSpPr/>
          <p:nvPr/>
        </p:nvSpPr>
        <p:spPr>
          <a:xfrm>
            <a:off x="2740164" y="2922865"/>
            <a:ext cx="25872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00720" y="3623548"/>
            <a:ext cx="315968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Automatic Pump Control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000720" y="4069913"/>
            <a:ext cx="3737729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Intelligent water level detection triggers pump operation precisely when needed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5200174" y="3084552"/>
            <a:ext cx="4229933" cy="1921312"/>
          </a:xfrm>
          <a:prstGeom prst="roundRect">
            <a:avLst>
              <a:gd name="adj" fmla="val 761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200174" y="3054072"/>
            <a:ext cx="4229933" cy="121920"/>
          </a:xfrm>
          <a:prstGeom prst="roundRect">
            <a:avLst>
              <a:gd name="adj" fmla="val 74279"/>
            </a:avLst>
          </a:prstGeom>
          <a:solidFill>
            <a:srgbClr val="E851B2"/>
          </a:solidFill>
          <a:ln/>
        </p:spPr>
      </p:sp>
      <p:sp>
        <p:nvSpPr>
          <p:cNvPr id="12" name="Shape 10"/>
          <p:cNvSpPr/>
          <p:nvPr/>
        </p:nvSpPr>
        <p:spPr>
          <a:xfrm>
            <a:off x="6991648" y="2761178"/>
            <a:ext cx="646867" cy="646867"/>
          </a:xfrm>
          <a:prstGeom prst="roundRect">
            <a:avLst>
              <a:gd name="adj" fmla="val 141358"/>
            </a:avLst>
          </a:prstGeom>
          <a:solidFill>
            <a:srgbClr val="E851B2"/>
          </a:solidFill>
          <a:ln/>
        </p:spPr>
      </p:sp>
      <p:sp>
        <p:nvSpPr>
          <p:cNvPr id="13" name="Text 11"/>
          <p:cNvSpPr/>
          <p:nvPr/>
        </p:nvSpPr>
        <p:spPr>
          <a:xfrm>
            <a:off x="7185720" y="2922865"/>
            <a:ext cx="25872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446276" y="3623548"/>
            <a:ext cx="267081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Real-time Dashboard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5446276" y="4069913"/>
            <a:ext cx="3737729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Monitor water levels remotely from anywhere via intuitive mobile interface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9645729" y="3084552"/>
            <a:ext cx="4230053" cy="1921312"/>
          </a:xfrm>
          <a:prstGeom prst="roundRect">
            <a:avLst>
              <a:gd name="adj" fmla="val 761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9645729" y="3054072"/>
            <a:ext cx="4230053" cy="121920"/>
          </a:xfrm>
          <a:prstGeom prst="roundRect">
            <a:avLst>
              <a:gd name="adj" fmla="val 74279"/>
            </a:avLst>
          </a:prstGeom>
          <a:solidFill>
            <a:srgbClr val="E851B2"/>
          </a:solidFill>
          <a:ln/>
        </p:spPr>
      </p:sp>
      <p:sp>
        <p:nvSpPr>
          <p:cNvPr id="18" name="Shape 16"/>
          <p:cNvSpPr/>
          <p:nvPr/>
        </p:nvSpPr>
        <p:spPr>
          <a:xfrm>
            <a:off x="11437322" y="2761178"/>
            <a:ext cx="646867" cy="646867"/>
          </a:xfrm>
          <a:prstGeom prst="roundRect">
            <a:avLst>
              <a:gd name="adj" fmla="val 141358"/>
            </a:avLst>
          </a:prstGeom>
          <a:solidFill>
            <a:srgbClr val="E851B2"/>
          </a:solidFill>
          <a:ln/>
        </p:spPr>
      </p:sp>
      <p:sp>
        <p:nvSpPr>
          <p:cNvPr id="19" name="Text 17"/>
          <p:cNvSpPr/>
          <p:nvPr/>
        </p:nvSpPr>
        <p:spPr>
          <a:xfrm>
            <a:off x="11631394" y="2922865"/>
            <a:ext cx="25872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9891832" y="3623548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Manual Override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9891832" y="4069913"/>
            <a:ext cx="3737848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Take control instantly with one-touch manual operation when desired</a:t>
            </a:r>
            <a:endParaRPr lang="en-US" sz="1650" dirty="0"/>
          </a:p>
        </p:txBody>
      </p:sp>
      <p:sp>
        <p:nvSpPr>
          <p:cNvPr id="22" name="Shape 20"/>
          <p:cNvSpPr/>
          <p:nvPr/>
        </p:nvSpPr>
        <p:spPr>
          <a:xfrm>
            <a:off x="754618" y="5544860"/>
            <a:ext cx="6452711" cy="1921312"/>
          </a:xfrm>
          <a:prstGeom prst="roundRect">
            <a:avLst>
              <a:gd name="adj" fmla="val 761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54618" y="5514380"/>
            <a:ext cx="6452711" cy="121920"/>
          </a:xfrm>
          <a:prstGeom prst="roundRect">
            <a:avLst>
              <a:gd name="adj" fmla="val 74279"/>
            </a:avLst>
          </a:prstGeom>
          <a:solidFill>
            <a:srgbClr val="E851B2"/>
          </a:solidFill>
          <a:ln/>
        </p:spPr>
      </p:sp>
      <p:sp>
        <p:nvSpPr>
          <p:cNvPr id="24" name="Shape 22"/>
          <p:cNvSpPr/>
          <p:nvPr/>
        </p:nvSpPr>
        <p:spPr>
          <a:xfrm>
            <a:off x="3657540" y="5221486"/>
            <a:ext cx="646867" cy="646867"/>
          </a:xfrm>
          <a:prstGeom prst="roundRect">
            <a:avLst>
              <a:gd name="adj" fmla="val 141358"/>
            </a:avLst>
          </a:prstGeom>
          <a:solidFill>
            <a:srgbClr val="E851B2"/>
          </a:solidFill>
          <a:ln/>
        </p:spPr>
      </p:sp>
      <p:sp>
        <p:nvSpPr>
          <p:cNvPr id="25" name="Text 23"/>
          <p:cNvSpPr/>
          <p:nvPr/>
        </p:nvSpPr>
        <p:spPr>
          <a:xfrm>
            <a:off x="3851612" y="5383173"/>
            <a:ext cx="25872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000720" y="6083856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Instant Alerts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1000720" y="6530221"/>
            <a:ext cx="596050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Receive notifications for critical conditions requiring immediate attention</a:t>
            </a:r>
            <a:endParaRPr lang="en-US" sz="1650" dirty="0"/>
          </a:p>
        </p:txBody>
      </p:sp>
      <p:sp>
        <p:nvSpPr>
          <p:cNvPr id="28" name="Shape 26"/>
          <p:cNvSpPr/>
          <p:nvPr/>
        </p:nvSpPr>
        <p:spPr>
          <a:xfrm>
            <a:off x="7422952" y="5544860"/>
            <a:ext cx="6452830" cy="1921312"/>
          </a:xfrm>
          <a:prstGeom prst="roundRect">
            <a:avLst>
              <a:gd name="adj" fmla="val 761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7422952" y="5514380"/>
            <a:ext cx="6452830" cy="121920"/>
          </a:xfrm>
          <a:prstGeom prst="roundRect">
            <a:avLst>
              <a:gd name="adj" fmla="val 74279"/>
            </a:avLst>
          </a:prstGeom>
          <a:solidFill>
            <a:srgbClr val="E851B2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25874" y="5221486"/>
            <a:ext cx="646867" cy="646867"/>
          </a:xfrm>
          <a:prstGeom prst="roundRect">
            <a:avLst>
              <a:gd name="adj" fmla="val 141358"/>
            </a:avLst>
          </a:prstGeom>
          <a:solidFill>
            <a:srgbClr val="E851B2"/>
          </a:solidFill>
          <a:ln/>
        </p:spPr>
      </p:sp>
      <p:sp>
        <p:nvSpPr>
          <p:cNvPr id="31" name="Text 29"/>
          <p:cNvSpPr/>
          <p:nvPr/>
        </p:nvSpPr>
        <p:spPr>
          <a:xfrm>
            <a:off x="10519946" y="5383173"/>
            <a:ext cx="25872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7669054" y="6083856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Dry-run Protection</a:t>
            </a:r>
            <a:endParaRPr lang="en-US" sz="1950" dirty="0"/>
          </a:p>
        </p:txBody>
      </p:sp>
      <p:sp>
        <p:nvSpPr>
          <p:cNvPr id="33" name="Text 31"/>
          <p:cNvSpPr/>
          <p:nvPr/>
        </p:nvSpPr>
        <p:spPr>
          <a:xfrm>
            <a:off x="7669054" y="6530221"/>
            <a:ext cx="596062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safety systems prevent pump damage from running without water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4163"/>
            <a:ext cx="77491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Built on Proven Technology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0693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system leverages industry-standard components and modern web technologies to deliver reliability, performance, and seamless user experience.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42178"/>
            <a:ext cx="4158734" cy="2138482"/>
          </a:xfrm>
          <a:prstGeom prst="roundRect">
            <a:avLst>
              <a:gd name="adj" fmla="val 470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84659" y="33891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Sensors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84659" y="3884652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Ultrasonic HC-SR04 distance sensors with float switch backup for accurate level detection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142178"/>
            <a:ext cx="4158734" cy="2138482"/>
          </a:xfrm>
          <a:prstGeom prst="roundRect">
            <a:avLst>
              <a:gd name="adj" fmla="val 470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82709" y="33891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Controller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82709" y="3884652"/>
            <a:ext cx="366486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ESP32/Arduino microcontrollers providing robust processing and WiFi connectivity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3823" y="3142178"/>
            <a:ext cx="4158853" cy="2138482"/>
          </a:xfrm>
          <a:prstGeom prst="roundRect">
            <a:avLst>
              <a:gd name="adj" fmla="val 470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80759" y="33891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80759" y="3884652"/>
            <a:ext cx="366498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WiFi connectivity with MQTT protocol for reliable, low-latency data transmission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5549860"/>
            <a:ext cx="6357818" cy="1755458"/>
          </a:xfrm>
          <a:prstGeom prst="roundRect">
            <a:avLst>
              <a:gd name="adj" fmla="val 572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84659" y="57967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Frontend Stack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84659" y="6292334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React with TypeScript and Tailwind CSS for responsive, type-safe development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549860"/>
            <a:ext cx="6357818" cy="1755458"/>
          </a:xfrm>
          <a:prstGeom prst="roundRect">
            <a:avLst>
              <a:gd name="adj" fmla="val 5727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81793" y="57967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Mobile App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1793" y="6292334"/>
            <a:ext cx="58639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Progressive Web App technology enables cross-platform access without app store downloads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5456396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How the System Works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32503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Continuous Sensing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32503" y="2190274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Sensors measure water levels in real-time with high precision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32503" y="2989778"/>
            <a:ext cx="261294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Intelligent Processing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32503" y="3410903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Controller analyses data and manages pump operations automatically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32503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Cloud Transmission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32503" y="4631531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streams securely to cloud infrastructure via WiFi connection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32503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Mobile Dashboard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32503" y="5852160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 displays status and enables remote control capabilities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32503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Flexible Control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32503" y="7072789"/>
            <a:ext cx="11985903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switching between automatic and manual operation modes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456724"/>
            <a:ext cx="5319474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Comprehensive Feature Set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263" y="1381006"/>
            <a:ext cx="6531412" cy="653141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25345" y="1381006"/>
            <a:ext cx="373618" cy="373618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064937" y="1438037"/>
            <a:ext cx="2704981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Real-time Water Percentage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8064937" y="1848207"/>
            <a:ext cx="599182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water level display with visual indicators and percentage readouts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525345" y="2446020"/>
            <a:ext cx="373618" cy="373618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64937" y="2503051"/>
            <a:ext cx="243280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Automatic Pump Control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064937" y="2913221"/>
            <a:ext cx="599182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Pump activates at low levels, deactivates when tank reaches capacity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525345" y="3511034"/>
            <a:ext cx="373618" cy="373618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064937" y="3568065"/>
            <a:ext cx="2243257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Manual Override Mode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8064937" y="3978235"/>
            <a:ext cx="599182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One-touch control for immediate pump operation when needed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525345" y="4576048"/>
            <a:ext cx="373618" cy="373618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64937" y="4633079"/>
            <a:ext cx="19538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Connection Status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064937" y="5043249"/>
            <a:ext cx="599182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Clear indicators showing system connectivity and operational health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525345" y="5641062"/>
            <a:ext cx="373618" cy="373618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064937" y="5698093"/>
            <a:ext cx="1953816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Alert Management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8064937" y="6108263"/>
            <a:ext cx="599182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Notification history and instant alerts for critical conditions</a:t>
            </a:r>
            <a:endParaRPr lang="en-US" sz="1300" dirty="0"/>
          </a:p>
        </p:txBody>
      </p:sp>
      <p:sp>
        <p:nvSpPr>
          <p:cNvPr id="19" name="Shape 16"/>
          <p:cNvSpPr/>
          <p:nvPr/>
        </p:nvSpPr>
        <p:spPr>
          <a:xfrm>
            <a:off x="7525345" y="6706076"/>
            <a:ext cx="373618" cy="373618"/>
          </a:xfrm>
          <a:prstGeom prst="roundRect">
            <a:avLst>
              <a:gd name="adj" fmla="val 18670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8064937" y="6763107"/>
            <a:ext cx="2234089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Dark-themed Interface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8064937" y="7173278"/>
            <a:ext cx="599182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Modern, eye-friendly dashboard optimised for all lighting conditions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72258"/>
            <a:ext cx="84441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Measurable Benefits for Users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5502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smart water controller delivers tangible returns through resource conservation, cost reduction, and equipment protection whilst enhancing convenience.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29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Water Conservation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825127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 wastage by up to 30% through precise automatic control and overflow prevention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51233" y="4329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Energy Savings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51233" y="4825127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Lower electricity bills by 20-25% with optimised pump operation cycles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464743" y="4329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Pump Protection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64743" y="4825127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Extend equipment lifespan significantly with dry-run prevention and smart operation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0778252" y="4329589"/>
            <a:ext cx="301442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Ultimate Convenience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8252" y="5177076"/>
            <a:ext cx="30144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Monitor and control your water system from anywhere in the world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695" y="810458"/>
            <a:ext cx="6910626" cy="672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Why Choose Our Solution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00695" y="1940838"/>
            <a:ext cx="4190524" cy="2792968"/>
          </a:xfrm>
          <a:prstGeom prst="roundRect">
            <a:avLst>
              <a:gd name="adj" fmla="val 523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215" y="1940838"/>
            <a:ext cx="121920" cy="2792968"/>
          </a:xfrm>
          <a:prstGeom prst="roundRect">
            <a:avLst>
              <a:gd name="adj" fmla="val 78815"/>
            </a:avLst>
          </a:prstGeom>
          <a:solidFill>
            <a:srgbClr val="E851B2"/>
          </a:solidFill>
          <a:ln/>
        </p:spPr>
      </p:sp>
      <p:sp>
        <p:nvSpPr>
          <p:cNvPr id="5" name="Text 3"/>
          <p:cNvSpPr/>
          <p:nvPr/>
        </p:nvSpPr>
        <p:spPr>
          <a:xfrm>
            <a:off x="1151334" y="2200037"/>
            <a:ext cx="3580686" cy="672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Affordable Implementation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1151334" y="3010138"/>
            <a:ext cx="3580686" cy="1464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Complete system costs just £30-50 in components, making smart water management accessible to everyone without breaking the budget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5219938" y="1940838"/>
            <a:ext cx="4190524" cy="2792968"/>
          </a:xfrm>
          <a:prstGeom prst="roundRect">
            <a:avLst>
              <a:gd name="adj" fmla="val 523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9458" y="1940838"/>
            <a:ext cx="121920" cy="2792968"/>
          </a:xfrm>
          <a:prstGeom prst="roundRect">
            <a:avLst>
              <a:gd name="adj" fmla="val 78815"/>
            </a:avLst>
          </a:prstGeom>
          <a:solidFill>
            <a:srgbClr val="E851B2"/>
          </a:solidFill>
          <a:ln/>
        </p:spPr>
      </p:sp>
      <p:sp>
        <p:nvSpPr>
          <p:cNvPr id="9" name="Text 7"/>
          <p:cNvSpPr/>
          <p:nvPr/>
        </p:nvSpPr>
        <p:spPr>
          <a:xfrm>
            <a:off x="5570577" y="2200037"/>
            <a:ext cx="3090982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User-friendly Interface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570577" y="2673668"/>
            <a:ext cx="3580686" cy="1464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Intuitive dashboard design ensures anyone can monitor and control their water system effortlessly, regardless of technical expertise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9639181" y="1940838"/>
            <a:ext cx="4190524" cy="2792968"/>
          </a:xfrm>
          <a:prstGeom prst="roundRect">
            <a:avLst>
              <a:gd name="adj" fmla="val 523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8701" y="1940838"/>
            <a:ext cx="121920" cy="2792968"/>
          </a:xfrm>
          <a:prstGeom prst="roundRect">
            <a:avLst>
              <a:gd name="adj" fmla="val 78815"/>
            </a:avLst>
          </a:prstGeom>
          <a:solidFill>
            <a:srgbClr val="E851B2"/>
          </a:solidFill>
          <a:ln/>
        </p:spPr>
      </p:sp>
      <p:sp>
        <p:nvSpPr>
          <p:cNvPr id="13" name="Text 11"/>
          <p:cNvSpPr/>
          <p:nvPr/>
        </p:nvSpPr>
        <p:spPr>
          <a:xfrm>
            <a:off x="9989820" y="2200037"/>
            <a:ext cx="2691527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No Ongoing Fees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989820" y="2673668"/>
            <a:ext cx="3580686" cy="1464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Zero monthly subscription charges mean your investment pays for itself quickly through savings on water and electricity bills</a:t>
            </a:r>
            <a:endParaRPr lang="en-US" sz="1800" dirty="0"/>
          </a:p>
        </p:txBody>
      </p:sp>
      <p:sp>
        <p:nvSpPr>
          <p:cNvPr id="15" name="Shape 13"/>
          <p:cNvSpPr/>
          <p:nvPr/>
        </p:nvSpPr>
        <p:spPr>
          <a:xfrm>
            <a:off x="800695" y="4962525"/>
            <a:ext cx="4190524" cy="2456498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70215" y="4962525"/>
            <a:ext cx="121920" cy="2456498"/>
          </a:xfrm>
          <a:prstGeom prst="roundRect">
            <a:avLst>
              <a:gd name="adj" fmla="val 78815"/>
            </a:avLst>
          </a:prstGeom>
          <a:solidFill>
            <a:srgbClr val="E851B2"/>
          </a:solidFill>
          <a:ln/>
        </p:spPr>
      </p:sp>
      <p:sp>
        <p:nvSpPr>
          <p:cNvPr id="17" name="Text 15"/>
          <p:cNvSpPr/>
          <p:nvPr/>
        </p:nvSpPr>
        <p:spPr>
          <a:xfrm>
            <a:off x="1151334" y="5221724"/>
            <a:ext cx="2893457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Scalable Architecture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1151334" y="5695355"/>
            <a:ext cx="3580686" cy="1464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Easily customisable and expandable to accommodate growing needs, from single homes to multi-property installations</a:t>
            </a:r>
            <a:endParaRPr lang="en-US" sz="1800" dirty="0"/>
          </a:p>
        </p:txBody>
      </p:sp>
      <p:sp>
        <p:nvSpPr>
          <p:cNvPr id="19" name="Shape 17"/>
          <p:cNvSpPr/>
          <p:nvPr/>
        </p:nvSpPr>
        <p:spPr>
          <a:xfrm>
            <a:off x="5219938" y="4962525"/>
            <a:ext cx="4190524" cy="2456498"/>
          </a:xfrm>
          <a:prstGeom prst="roundRect">
            <a:avLst>
              <a:gd name="adj" fmla="val 5956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FB8D1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9458" y="4962525"/>
            <a:ext cx="121920" cy="2456498"/>
          </a:xfrm>
          <a:prstGeom prst="roundRect">
            <a:avLst>
              <a:gd name="adj" fmla="val 78815"/>
            </a:avLst>
          </a:prstGeom>
          <a:solidFill>
            <a:srgbClr val="E851B2"/>
          </a:solidFill>
          <a:ln/>
        </p:spPr>
      </p:sp>
      <p:sp>
        <p:nvSpPr>
          <p:cNvPr id="21" name="Text 19"/>
          <p:cNvSpPr/>
          <p:nvPr/>
        </p:nvSpPr>
        <p:spPr>
          <a:xfrm>
            <a:off x="5570577" y="5221724"/>
            <a:ext cx="2691527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Open Standards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5570577" y="5695355"/>
            <a:ext cx="3580686" cy="1464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on industry-standard protocols ensuring compatibility, reliability, and future-proof operation without vendor lock-in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2025-12-18T09:27:33Z</dcterms:created>
  <dcterms:modified xsi:type="dcterms:W3CDTF">2025-12-18T09:27:33Z</dcterms:modified>
</cp:coreProperties>
</file>